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47" r:id="rId2"/>
    <p:sldId id="517" r:id="rId3"/>
    <p:sldId id="529" r:id="rId4"/>
    <p:sldId id="530" r:id="rId5"/>
    <p:sldId id="531" r:id="rId6"/>
    <p:sldId id="532" r:id="rId7"/>
    <p:sldId id="533" r:id="rId8"/>
    <p:sldId id="535" r:id="rId9"/>
    <p:sldId id="536" r:id="rId10"/>
    <p:sldId id="537" r:id="rId11"/>
    <p:sldId id="491" r:id="rId12"/>
    <p:sldId id="538" r:id="rId13"/>
  </p:sldIdLst>
  <p:sldSz cx="9144000" cy="5143500" type="screen16x9"/>
  <p:notesSz cx="6858000" cy="9144000"/>
  <p:embeddedFontLst>
    <p:embeddedFont>
      <p:font typeface="Open Sans bold" panose="020B0604020202020204" charset="0"/>
      <p:bold r:id="rId16"/>
    </p:embeddedFont>
    <p:embeddedFont>
      <p:font typeface="Open Sans Semibold" panose="020B0604020202020204" charset="0"/>
      <p:bold r:id="rId17"/>
      <p:boldItalic r:id="rId18"/>
    </p:embeddedFont>
    <p:embeddedFont>
      <p:font typeface="Franklin Gothic Demi Cond" panose="020B0706030402020204" pitchFamily="34" charset="0"/>
      <p:regular r:id="rId19"/>
    </p:embeddedFont>
    <p:embeddedFont>
      <p:font typeface="Open Sans Extrabold" panose="020B0604020202020204" charset="0"/>
      <p:bold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Franklin Gothic Book" panose="020B0503020102020204" pitchFamily="34" charset="0"/>
      <p:regular r:id="rId26"/>
      <p:italic r:id="rId27"/>
    </p:embeddedFont>
    <p:embeddedFont>
      <p:font typeface="Franklin Gothic Medium" panose="020B0603020102020204" pitchFamily="34" charset="0"/>
      <p:regular r:id="rId28"/>
      <p:italic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PT Sans" panose="020B0604020202020204" charset="-52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MS PGothic" panose="020B0600070205080204" pitchFamily="34" charset="-128"/>
      <p:regular r:id="rId44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154" d="100"/>
          <a:sy n="154" d="100"/>
        </p:scale>
        <p:origin x="70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65428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0666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32430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903408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25012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564011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704299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9751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0743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Формы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Атрибуты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size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 и </a:t>
            </a:r>
            <a:r>
              <a:rPr lang="en-US" sz="1400" b="1" dirty="0" err="1">
                <a:solidFill>
                  <a:srgbClr val="ED3645"/>
                </a:solidFill>
                <a:latin typeface="+mn-lt"/>
              </a:rPr>
              <a:t>maxlength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25018" y="1306781"/>
            <a:ext cx="8079430" cy="32451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управления размерами текстовых полей и установки максимально допустимых значений в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полях,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предусмотрены специальные атрибуты:</a:t>
            </a:r>
          </a:p>
          <a:p>
            <a:pPr marL="377825" indent="-285750" fontAlgn="auto">
              <a:spcBef>
                <a:spcPts val="10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size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используется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указания размеров текстового поля для ввода.</a:t>
            </a:r>
          </a:p>
          <a:p>
            <a:pPr marL="377825" indent="-285750" fontAlgn="auto">
              <a:spcBef>
                <a:spcPts val="100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maxlength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используется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установки максимально допустимого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текстового поля.</a:t>
            </a:r>
          </a:p>
        </p:txBody>
      </p:sp>
    </p:spTree>
    <p:extLst>
      <p:ext uri="{BB962C8B-B14F-4D97-AF65-F5344CB8AC3E}">
        <p14:creationId xmlns:p14="http://schemas.microsoft.com/office/powerpoint/2010/main" val="295898490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55243" y="598376"/>
            <a:ext cx="4152761" cy="8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kumimoji="0" lang="en-JM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165921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>
                <a:solidFill>
                  <a:schemeClr val="bg1"/>
                </a:solidFill>
              </a:rPr>
              <a:t>ЖК “Smart House”, ул. Машиностроительная, 41 (м.Берестейская)</a:t>
            </a: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бул. Дарницкий, </a:t>
            </a:r>
            <a:r>
              <a:rPr lang="ru-RU" sz="1200" dirty="0" smtClean="0">
                <a:solidFill>
                  <a:schemeClr val="bg1"/>
                </a:solidFill>
              </a:rPr>
              <a:t>8В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+38 044 599 01 79</a:t>
            </a:r>
          </a:p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info@iteducate.com.ua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4"/>
          <p:cNvCxnSpPr/>
          <p:nvPr/>
        </p:nvCxnSpPr>
        <p:spPr>
          <a:xfrm>
            <a:off x="5652120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ижний колонтитул 9"/>
          <p:cNvSpPr>
            <a:spLocks noGrp="1"/>
          </p:cNvSpPr>
          <p:nvPr>
            <p:ph type="ftr" sz="quarter" idx="65"/>
          </p:nvPr>
        </p:nvSpPr>
        <p:spPr>
          <a:xfrm>
            <a:off x="3124202" y="4781551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378030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Формы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Тег &lt;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form&gt;…&lt;/form&gt;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4175956" y="1306781"/>
            <a:ext cx="4428492" cy="3173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Форма предназначена для обмена данными между пользователем и сервером. Область применения форм не ограничена отправкой данных на сервер, существует возможность получить доступ к любому элементу формы, изменять его и применять по своему усмотрению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Атрибуты форм: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имя формы.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action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ссылка на файл, который будет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обрабатывать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данные формы.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указывает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метод запроса к серверу (GET или POST, по умолчанию GET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railstutorial.org/images/figures/filled_in_form_bootstrap-ful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4" t="16547" r="28366" b="30270"/>
          <a:stretch/>
        </p:blipFill>
        <p:spPr bwMode="auto">
          <a:xfrm>
            <a:off x="799910" y="1527634"/>
            <a:ext cx="3052010" cy="2735505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Формы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Элементы формы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. Тег &lt;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input&gt;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20570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Тег &lt;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позволяет создавать разные элементы интерфейса и обеспечить взаимодействие с пользователем. Главным образом &lt;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предназначен для создания текстовых полей, различных кнопок, переключателей 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флажков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Атрибуты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 имя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формы.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value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значение, которое 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будет передано на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сервер.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type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тип поля.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7744" y="3615195"/>
            <a:ext cx="48965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input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type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="text"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name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="login"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value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Введите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логин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/&gt;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/>
          <a:srcRect l="2708" t="8351" r="87935" b="88849"/>
          <a:stretch/>
        </p:blipFill>
        <p:spPr>
          <a:xfrm>
            <a:off x="3716441" y="4083918"/>
            <a:ext cx="1711118" cy="288032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10800000">
            <a:off x="4168689" y="3930828"/>
            <a:ext cx="792088" cy="72008"/>
          </a:xfrm>
          <a:prstGeom prst="triangle">
            <a:avLst/>
          </a:prstGeom>
          <a:solidFill>
            <a:srgbClr val="7B8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8797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Формы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Тег 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&lt;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input&gt;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.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Атрибут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type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78680"/>
              </p:ext>
            </p:extLst>
          </p:nvPr>
        </p:nvGraphicFramePr>
        <p:xfrm>
          <a:off x="575556" y="1309124"/>
          <a:ext cx="8028893" cy="2743200"/>
        </p:xfrm>
        <a:graphic>
          <a:graphicData uri="http://schemas.openxmlformats.org/drawingml/2006/table">
            <a:tbl>
              <a:tblPr firstRow="1" bandRow="1"/>
              <a:tblGrid>
                <a:gridCol w="1656184"/>
                <a:gridCol w="6372709"/>
              </a:tblGrid>
              <a:tr h="193853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text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Текстовое поле для ввода</a:t>
                      </a:r>
                    </a:p>
                  </a:txBody>
                  <a:tcPr/>
                </a:tc>
              </a:tr>
              <a:tr h="137312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password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Текстовое поле для ввода пароля (вводимые символы скрываются)</a:t>
                      </a:r>
                    </a:p>
                  </a:txBody>
                  <a:tcPr/>
                </a:tc>
              </a:tr>
              <a:tr h="137312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checkbox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Флажок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radio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Переключатель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137312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submit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Кнопка отправки данных формы на сервер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137312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reset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Кнопка сброса значений элементов формы к умолчаниям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137312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button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Кнопка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137312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hidden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Скрытый элемент формы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  <a:tr h="137312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file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Поле выбора файла для загрузки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9639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Формы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Элементы формы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. Тег &lt;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select&gt;…&lt;/select&gt;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25018" y="1306781"/>
            <a:ext cx="8079430" cy="1589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Тег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 контейнер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содержащий в себе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выпадающего списка. Каждый элемент списка описан внутри с помощью отдельного тега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option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Содержимое тега &lt;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option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будет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отображено пользователям в качестве элементов выпадающего списка, но на сервер будут отправлены именно значения атрибутов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value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selected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устанавливает определенный элемент выпадающего списка как значение по умолчанию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1560" y="2916096"/>
            <a:ext cx="5796644" cy="1660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="select"&gt;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="film001"&gt;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 smoking guns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="film002"&gt;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Bad Boys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="film003"&gt;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Revenge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="film004"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selected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="selected"&gt;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Crow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="film005"&gt;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Dead Man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Walkin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="film006"&gt;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Wrong thing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select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200" dirty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5864882" y="3669872"/>
            <a:ext cx="792088" cy="72008"/>
          </a:xfrm>
          <a:prstGeom prst="triangle">
            <a:avLst/>
          </a:prstGeom>
          <a:solidFill>
            <a:srgbClr val="7B8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/>
          <a:srcRect l="6885" t="17450" r="86028" b="71700"/>
          <a:stretch/>
        </p:blipFill>
        <p:spPr>
          <a:xfrm>
            <a:off x="6696236" y="3147814"/>
            <a:ext cx="1296144" cy="111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7320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Формы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Элементы формы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. Тег &lt;</a:t>
            </a:r>
            <a:r>
              <a:rPr lang="en-US" sz="1400" b="1" dirty="0" err="1">
                <a:solidFill>
                  <a:srgbClr val="ED3645"/>
                </a:solidFill>
                <a:latin typeface="+mn-lt"/>
              </a:rPr>
              <a:t>textarea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&gt;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25018" y="1306781"/>
            <a:ext cx="8079430" cy="1084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Тег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textarea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предназначен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создания многострочного поля для ввода.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задания размеров поля используются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атрибуты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rows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и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cols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которые соответственно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указывают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его высоту и ширину.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261" t="18089" r="83793" b="66861"/>
          <a:stretch/>
        </p:blipFill>
        <p:spPr>
          <a:xfrm>
            <a:off x="2879812" y="2967794"/>
            <a:ext cx="2916324" cy="1548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7704" y="2643758"/>
            <a:ext cx="5040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textarea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cols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="40"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rows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="10"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name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textarea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"&gt;&lt;/</a:t>
            </a:r>
            <a:r>
              <a:rPr lang="en-US" sz="12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textarea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128002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Формы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Группировка элементов формы. 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Тег &lt;</a:t>
            </a:r>
            <a:r>
              <a:rPr lang="en-US" sz="1400" b="1" dirty="0" err="1">
                <a:solidFill>
                  <a:srgbClr val="ED3645"/>
                </a:solidFill>
                <a:latin typeface="+mn-lt"/>
              </a:rPr>
              <a:t>fieldset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&gt;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25018" y="1306781"/>
            <a:ext cx="8079430" cy="1120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Тег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fieldset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предназначен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группирования элементов формы. Такая группировка облегчает работу с формами, содержащими большое число данных.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Тег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legend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применяется для создания заголовка группы элементов формы, которая определяется с помощью тега &lt;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fieldset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&gt;.</a:t>
            </a:r>
          </a:p>
        </p:txBody>
      </p:sp>
      <p:sp>
        <p:nvSpPr>
          <p:cNvPr id="3" name="Rectangle 2"/>
          <p:cNvSpPr/>
          <p:nvPr/>
        </p:nvSpPr>
        <p:spPr>
          <a:xfrm>
            <a:off x="611560" y="2655678"/>
            <a:ext cx="5163106" cy="1680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fieldset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border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2px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500px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legend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legend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&gt;&lt;</a:t>
            </a:r>
            <a:r>
              <a:rPr lang="en-US" sz="11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="text"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="login"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/&gt;&lt;</a:t>
            </a:r>
            <a:r>
              <a:rPr lang="en-US" sz="11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Password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="password"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="password"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/&gt;&lt;</a:t>
            </a:r>
            <a:r>
              <a:rPr lang="en-US" sz="11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input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="submit"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="submit"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="Enter"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1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fieldset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/>
          <a:srcRect l="191" t="8701" r="82090" b="79050"/>
          <a:stretch/>
        </p:blipFill>
        <p:spPr>
          <a:xfrm>
            <a:off x="5940152" y="2881140"/>
            <a:ext cx="2503916" cy="97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913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Формы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Атрибут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checked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25018" y="1306781"/>
            <a:ext cx="8079430" cy="4585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cheсked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отвечает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состояние элемента, выбран он или нет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275856" y="1887023"/>
            <a:ext cx="5328592" cy="26289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Используется для двух типов тега &lt;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&gt;: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Checkbox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при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группировке элементов с помощью одинакового значения атрибута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в активное состояние могут быть установлены одновременно несколько элементов группы.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Radio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при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группировке элементов с помощью одинакового значения атрибута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в активное состояние может быть установлен одновременно только один элемент группы.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388" t="9051" r="87996" b="80100"/>
          <a:stretch/>
        </p:blipFill>
        <p:spPr>
          <a:xfrm>
            <a:off x="1043608" y="2643758"/>
            <a:ext cx="1620180" cy="85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767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Формы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Атрибуты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disabled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 и </a:t>
            </a:r>
            <a:r>
              <a:rPr lang="en-US" sz="1400" b="1" dirty="0" err="1">
                <a:solidFill>
                  <a:srgbClr val="ED3645"/>
                </a:solidFill>
                <a:latin typeface="+mn-lt"/>
              </a:rPr>
              <a:t>readonly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25018" y="1306781"/>
            <a:ext cx="8079430" cy="32451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disabled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указывает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что элемент формы будет отображаться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неактивным,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 отправке данных на сервер данные отправляться не будут.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1000"/>
              </a:spcBef>
              <a:spcAft>
                <a:spcPts val="0"/>
              </a:spcAft>
              <a:buNone/>
              <a:defRPr/>
            </a:pP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readonly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позволяет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сделать элемент не восприимчивым к изменениям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пользователя, но данные будут отправляться в запросе.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187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53916</TotalTime>
  <Words>760</Words>
  <Application>Microsoft Office PowerPoint</Application>
  <PresentationFormat>On-screen Show (16:9)</PresentationFormat>
  <Paragraphs>114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1" baseType="lpstr">
      <vt:lpstr>Open Sans bold</vt:lpstr>
      <vt:lpstr>Nexa Bold</vt:lpstr>
      <vt:lpstr>Myriad Arabic</vt:lpstr>
      <vt:lpstr>Open Sans Semibold</vt:lpstr>
      <vt:lpstr>Franklin Gothic Demi Cond</vt:lpstr>
      <vt:lpstr>Arial</vt:lpstr>
      <vt:lpstr>Times New Roman</vt:lpstr>
      <vt:lpstr>Open Sans Extrabold</vt:lpstr>
      <vt:lpstr>Mission Gothic Black</vt:lpstr>
      <vt:lpstr>Consolas</vt:lpstr>
      <vt:lpstr>Mission Gothic Regular</vt:lpstr>
      <vt:lpstr>Franklin Gothic Book</vt:lpstr>
      <vt:lpstr>Franklin Gothic Medium</vt:lpstr>
      <vt:lpstr>Tahoma</vt:lpstr>
      <vt:lpstr>PT Sans</vt:lpstr>
      <vt:lpstr>Calibri</vt:lpstr>
      <vt:lpstr>Open Sans</vt:lpstr>
      <vt:lpstr>MS PGothic</vt:lpstr>
      <vt:lpstr>Office Theme</vt:lpstr>
      <vt:lpstr>PowerPoint Presentation</vt:lpstr>
      <vt:lpstr>Формы</vt:lpstr>
      <vt:lpstr>Формы</vt:lpstr>
      <vt:lpstr>Формы</vt:lpstr>
      <vt:lpstr>Формы</vt:lpstr>
      <vt:lpstr>Формы</vt:lpstr>
      <vt:lpstr>Формы</vt:lpstr>
      <vt:lpstr>Формы</vt:lpstr>
      <vt:lpstr>Формы</vt:lpstr>
      <vt:lpstr>Формы</vt:lpstr>
      <vt:lpstr>Q&amp;A</vt:lpstr>
      <vt:lpstr>PowerPoint Presentation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Ivan Nicheporuk</cp:lastModifiedBy>
  <cp:revision>918</cp:revision>
  <dcterms:created xsi:type="dcterms:W3CDTF">2013-04-14T18:18:29Z</dcterms:created>
  <dcterms:modified xsi:type="dcterms:W3CDTF">2019-04-22T13:38:32Z</dcterms:modified>
</cp:coreProperties>
</file>